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6AD6EE87-EBD5-4F12-A48A-63ACA297AC8F}" type="datetimeFigureOut">
              <a:rPr lang="en-US" dirty="0"/>
              <a:t>8/6/2016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3" name="Straight Connector 12"/>
          <p:cNvCxnSpPr/>
          <p:nvPr/>
        </p:nvCxnSpPr>
        <p:spPr>
          <a:xfrm flipV="1">
            <a:off x="8386842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blipFill dpi="0" rotWithShape="1">
            <a:blip r:embed="rId2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133350" ty="-6350" sx="50000" sy="5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3794B-289A-4A80-97D7-111025398D45}" type="datetimeFigureOut">
              <a:rPr lang="en-US" dirty="0"/>
              <a:t>8/6/2016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1015F-7CC6-4D0A-9D87-873EA4C304CC}" type="datetimeFigureOut">
              <a:rPr lang="en-US" dirty="0"/>
              <a:t>8/6/2016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2" name="Straight Connector 11"/>
          <p:cNvCxnSpPr/>
          <p:nvPr/>
        </p:nvCxnSpPr>
        <p:spPr>
          <a:xfrm flipV="1">
            <a:off x="8386842" y="5264106"/>
            <a:ext cx="0" cy="914400"/>
          </a:xfrm>
          <a:prstGeom prst="line">
            <a:avLst/>
          </a:prstGeom>
          <a:ln w="190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0" y="-1"/>
            <a:ext cx="12192000" cy="4572000"/>
          </a:xfrm>
          <a:prstGeom prst="rect">
            <a:avLst/>
          </a:prstGeom>
          <a:blipFill dpi="0" rotWithShape="1">
            <a:blip r:embed="rId2"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rcRect/>
            <a:tile tx="-133350" ty="-6350" sx="50000" sy="5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6A301-0538-44EC-B09D-202E1042A48B}" type="datetimeFigureOut">
              <a:rPr lang="en-US" dirty="0"/>
              <a:t>8/6/2016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ko-KR" altLang="en-US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89574A-8875-45EF-8EA2-3CAA0F7ABC4C}" type="datetimeFigureOut">
              <a:rPr lang="en-US" dirty="0"/>
              <a:t>8/6/2016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F4D4C-5367-4C26-9E2B-D8088D7FCA81}" type="datetimeFigureOut">
              <a:rPr lang="en-US" dirty="0"/>
              <a:t>8/6/2016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91E96-98B0-4413-9547-46F3504108EF}" type="datetimeFigureOut">
              <a:rPr lang="en-US" dirty="0"/>
              <a:t>8/6/2016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C68B11-C5A8-448C-8CE9-B1A273C79CFC}" type="datetimeFigureOut">
              <a:rPr lang="en-US" dirty="0"/>
              <a:t>8/6/2016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16CA0-919D-4A49-9C8A-62FDFB3A5183}" type="datetimeFigureOut">
              <a:rPr lang="en-US" dirty="0"/>
              <a:t>8/6/2016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E5644-1E61-4311-A31E-84CB9C7AA8A9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73815-2707-4475-8F1A-B873CB631BB4}" type="datetimeFigureOut">
              <a:rPr lang="en-US" dirty="0"/>
              <a:t>8/6/2016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4AFB99-0EAB-4182-AFF8-E214C82A68F6}" type="datetimeFigureOut">
              <a:rPr lang="en-US" dirty="0"/>
              <a:t>8/6/2016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90298CD5-6C1E-4009-B41F-6DF62E31D3BE}" type="datetimeFigureOut">
              <a:rPr lang="en-US" dirty="0"/>
              <a:pPr/>
              <a:t>8/6/2016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1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1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1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1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1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1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1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1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1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dirty="0">
                <a:latin typeface="Rix고딕 B" panose="02020603020101020101" pitchFamily="18" charset="-127"/>
                <a:ea typeface="Rix고딕 B" panose="02020603020101020101" pitchFamily="18" charset="-127"/>
              </a:rPr>
              <a:t>WEB(</a:t>
            </a:r>
            <a:r>
              <a:rPr lang="ko-KR" altLang="en-US" dirty="0" err="1">
                <a:latin typeface="Rix고딕 B" panose="02020603020101020101" pitchFamily="18" charset="-127"/>
                <a:ea typeface="Rix고딕 B" panose="02020603020101020101" pitchFamily="18" charset="-127"/>
              </a:rPr>
              <a:t>클라우드봇</a:t>
            </a:r>
            <a:r>
              <a:rPr lang="en-US" altLang="ko-KR" dirty="0">
                <a:latin typeface="Rix고딕 B" panose="02020603020101020101" pitchFamily="18" charset="-127"/>
                <a:ea typeface="Rix고딕 B" panose="02020603020101020101" pitchFamily="18" charset="-127"/>
              </a:rPr>
              <a:t>)</a:t>
            </a:r>
            <a:endParaRPr lang="ko-KR" altLang="en-US" dirty="0">
              <a:latin typeface="Rix고딕 B" panose="02020603020101020101" pitchFamily="18" charset="-127"/>
              <a:ea typeface="Rix고딕 B" panose="02020603020101020101" pitchFamily="18" charset="-127"/>
            </a:endParaRP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2313477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>
                <a:latin typeface="Rix고딕 B" panose="02020603020101020101" pitchFamily="18" charset="-127"/>
                <a:ea typeface="Rix고딕 B" panose="02020603020101020101" pitchFamily="18" charset="-127"/>
              </a:rPr>
              <a:t>목차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>
                <a:latin typeface="Rix고딕 M" panose="02020603020101020101" pitchFamily="18" charset="-127"/>
                <a:ea typeface="Rix고딕 M" panose="02020603020101020101" pitchFamily="18" charset="-127"/>
              </a:rPr>
              <a:t>1. </a:t>
            </a:r>
            <a:r>
              <a:rPr lang="ko-KR" altLang="en-US" dirty="0">
                <a:latin typeface="Rix고딕 M" panose="02020603020101020101" pitchFamily="18" charset="-127"/>
                <a:ea typeface="Rix고딕 M" panose="02020603020101020101" pitchFamily="18" charset="-127"/>
              </a:rPr>
              <a:t>개발배경 및 목적</a:t>
            </a:r>
            <a:endParaRPr lang="en-US" altLang="ko-KR" dirty="0">
              <a:latin typeface="Rix고딕 M" panose="02020603020101020101" pitchFamily="18" charset="-127"/>
              <a:ea typeface="Rix고딕 M" panose="02020603020101020101" pitchFamily="18" charset="-127"/>
            </a:endParaRPr>
          </a:p>
          <a:p>
            <a:r>
              <a:rPr lang="en-US" altLang="ko-KR" dirty="0">
                <a:latin typeface="Rix고딕 M" panose="02020603020101020101" pitchFamily="18" charset="-127"/>
                <a:ea typeface="Rix고딕 M" panose="02020603020101020101" pitchFamily="18" charset="-127"/>
              </a:rPr>
              <a:t>2. </a:t>
            </a:r>
            <a:r>
              <a:rPr lang="ko-KR" altLang="en-US" dirty="0">
                <a:latin typeface="Rix고딕 M" panose="02020603020101020101" pitchFamily="18" charset="-127"/>
                <a:ea typeface="Rix고딕 M" panose="02020603020101020101" pitchFamily="18" charset="-127"/>
              </a:rPr>
              <a:t>개발환경 및 개발언어</a:t>
            </a:r>
            <a:endParaRPr lang="en-US" altLang="ko-KR" dirty="0">
              <a:latin typeface="Rix고딕 M" panose="02020603020101020101" pitchFamily="18" charset="-127"/>
              <a:ea typeface="Rix고딕 M" panose="02020603020101020101" pitchFamily="18" charset="-127"/>
            </a:endParaRPr>
          </a:p>
          <a:p>
            <a:r>
              <a:rPr lang="en-US" altLang="ko-KR" dirty="0">
                <a:latin typeface="Rix고딕 M" panose="02020603020101020101" pitchFamily="18" charset="-127"/>
                <a:ea typeface="Rix고딕 M" panose="02020603020101020101" pitchFamily="18" charset="-127"/>
              </a:rPr>
              <a:t>3. </a:t>
            </a:r>
            <a:r>
              <a:rPr lang="ko-KR" altLang="en-US" dirty="0">
                <a:latin typeface="Rix고딕 M" panose="02020603020101020101" pitchFamily="18" charset="-127"/>
                <a:ea typeface="Rix고딕 M" panose="02020603020101020101" pitchFamily="18" charset="-127"/>
              </a:rPr>
              <a:t>시스템 구성 및 아키텍처</a:t>
            </a:r>
            <a:r>
              <a:rPr lang="en-US" altLang="ko-KR" dirty="0">
                <a:latin typeface="Rix고딕 M" panose="02020603020101020101" pitchFamily="18" charset="-127"/>
                <a:ea typeface="Rix고딕 M" panose="02020603020101020101" pitchFamily="18" charset="-127"/>
              </a:rPr>
              <a:t> </a:t>
            </a:r>
          </a:p>
          <a:p>
            <a:r>
              <a:rPr lang="en-US" altLang="ko-KR" dirty="0">
                <a:latin typeface="Rix고딕 M" panose="02020603020101020101" pitchFamily="18" charset="-127"/>
                <a:ea typeface="Rix고딕 M" panose="02020603020101020101" pitchFamily="18" charset="-127"/>
              </a:rPr>
              <a:t>4. </a:t>
            </a:r>
            <a:r>
              <a:rPr lang="ko-KR" altLang="en-US" dirty="0">
                <a:latin typeface="Rix고딕 M" panose="02020603020101020101" pitchFamily="18" charset="-127"/>
                <a:ea typeface="Rix고딕 M" panose="02020603020101020101" pitchFamily="18" charset="-127"/>
              </a:rPr>
              <a:t>프로젝트 주요 기능</a:t>
            </a:r>
            <a:endParaRPr lang="en-US" altLang="ko-KR" dirty="0">
              <a:latin typeface="Rix고딕 M" panose="02020603020101020101" pitchFamily="18" charset="-127"/>
              <a:ea typeface="Rix고딕 M" panose="02020603020101020101" pitchFamily="18" charset="-127"/>
            </a:endParaRPr>
          </a:p>
          <a:p>
            <a:r>
              <a:rPr lang="en-US" altLang="ko-KR" dirty="0">
                <a:latin typeface="Rix고딕 M" panose="02020603020101020101" pitchFamily="18" charset="-127"/>
                <a:ea typeface="Rix고딕 M" panose="02020603020101020101" pitchFamily="18" charset="-127"/>
              </a:rPr>
              <a:t>5. </a:t>
            </a:r>
            <a:r>
              <a:rPr lang="ko-KR" altLang="en-US" dirty="0">
                <a:latin typeface="Rix고딕 M" panose="02020603020101020101" pitchFamily="18" charset="-127"/>
                <a:ea typeface="Rix고딕 M" panose="02020603020101020101" pitchFamily="18" charset="-127"/>
              </a:rPr>
              <a:t>기대효과 및 활용분야</a:t>
            </a:r>
          </a:p>
        </p:txBody>
      </p:sp>
    </p:spTree>
    <p:extLst>
      <p:ext uri="{BB962C8B-B14F-4D97-AF65-F5344CB8AC3E}">
        <p14:creationId xmlns:p14="http://schemas.microsoft.com/office/powerpoint/2010/main" val="5677711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>
                <a:latin typeface="Rix고딕 B" panose="02020603020101020101" pitchFamily="18" charset="-127"/>
                <a:ea typeface="Rix고딕 B" panose="02020603020101020101" pitchFamily="18" charset="-127"/>
              </a:rPr>
              <a:t>1. </a:t>
            </a:r>
            <a:r>
              <a:rPr lang="ko-KR" altLang="en-US" dirty="0">
                <a:latin typeface="Rix고딕 B" panose="02020603020101020101" pitchFamily="18" charset="-127"/>
                <a:ea typeface="Rix고딕 B" panose="02020603020101020101" pitchFamily="18" charset="-127"/>
              </a:rPr>
              <a:t>개발배경 및 목적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>
                <a:latin typeface="Rix고딕 M" panose="02020603020101020101" pitchFamily="18" charset="-127"/>
                <a:ea typeface="Rix고딕 M" panose="02020603020101020101" pitchFamily="18" charset="-127"/>
              </a:rPr>
              <a:t>1) </a:t>
            </a:r>
            <a:r>
              <a:rPr lang="ko-KR" altLang="en-US" dirty="0">
                <a:latin typeface="Rix고딕 M" panose="02020603020101020101" pitchFamily="18" charset="-127"/>
                <a:ea typeface="Rix고딕 M" panose="02020603020101020101" pitchFamily="18" charset="-127"/>
              </a:rPr>
              <a:t>페이스북 메신저</a:t>
            </a:r>
            <a:r>
              <a:rPr lang="en-US" altLang="ko-KR" dirty="0">
                <a:latin typeface="Rix고딕 M" panose="02020603020101020101" pitchFamily="18" charset="-127"/>
                <a:ea typeface="Rix고딕 M" panose="02020603020101020101" pitchFamily="18" charset="-127"/>
              </a:rPr>
              <a:t>, </a:t>
            </a:r>
            <a:r>
              <a:rPr lang="ko-KR" altLang="en-US" dirty="0" err="1">
                <a:latin typeface="Rix고딕 M" panose="02020603020101020101" pitchFamily="18" charset="-127"/>
                <a:ea typeface="Rix고딕 M" panose="02020603020101020101" pitchFamily="18" charset="-127"/>
              </a:rPr>
              <a:t>텔레그램</a:t>
            </a:r>
            <a:r>
              <a:rPr lang="en-US" altLang="ko-KR" dirty="0">
                <a:latin typeface="Rix고딕 M" panose="02020603020101020101" pitchFamily="18" charset="-127"/>
                <a:ea typeface="Rix고딕 M" panose="02020603020101020101" pitchFamily="18" charset="-127"/>
              </a:rPr>
              <a:t>, </a:t>
            </a:r>
            <a:r>
              <a:rPr lang="ko-KR" altLang="en-US" dirty="0">
                <a:latin typeface="Rix고딕 M" panose="02020603020101020101" pitchFamily="18" charset="-127"/>
                <a:ea typeface="Rix고딕 M" panose="02020603020101020101" pitchFamily="18" charset="-127"/>
              </a:rPr>
              <a:t>카카오톡과 같이 메신저가 일상이 되어 살아가는 요즘</a:t>
            </a:r>
            <a:r>
              <a:rPr lang="en-US" altLang="ko-KR" dirty="0">
                <a:latin typeface="Rix고딕 M" panose="02020603020101020101" pitchFamily="18" charset="-127"/>
                <a:ea typeface="Rix고딕 M" panose="02020603020101020101" pitchFamily="18" charset="-127"/>
              </a:rPr>
              <a:t>, </a:t>
            </a:r>
            <a:r>
              <a:rPr lang="ko-KR" altLang="en-US" dirty="0">
                <a:latin typeface="Rix고딕 M" panose="02020603020101020101" pitchFamily="18" charset="-127"/>
                <a:ea typeface="Rix고딕 M" panose="02020603020101020101" pitchFamily="18" charset="-127"/>
              </a:rPr>
              <a:t>메신저에서 제공하는 </a:t>
            </a:r>
            <a:r>
              <a:rPr lang="en-US" altLang="ko-KR" dirty="0">
                <a:latin typeface="Rix고딕 M" panose="02020603020101020101" pitchFamily="18" charset="-127"/>
                <a:ea typeface="Rix고딕 M" panose="02020603020101020101" pitchFamily="18" charset="-127"/>
              </a:rPr>
              <a:t>Bot</a:t>
            </a:r>
            <a:r>
              <a:rPr lang="ko-KR" altLang="en-US" dirty="0">
                <a:latin typeface="Rix고딕 M" panose="02020603020101020101" pitchFamily="18" charset="-127"/>
                <a:ea typeface="Rix고딕 M" panose="02020603020101020101" pitchFamily="18" charset="-127"/>
              </a:rPr>
              <a:t>의 확장성과 간편성을 이용한 간단한 서비스들이 주목받고 있습니다</a:t>
            </a:r>
            <a:r>
              <a:rPr lang="en-US" altLang="ko-KR" dirty="0">
                <a:latin typeface="Rix고딕 M" panose="02020603020101020101" pitchFamily="18" charset="-127"/>
                <a:ea typeface="Rix고딕 M" panose="02020603020101020101" pitchFamily="18" charset="-127"/>
              </a:rPr>
              <a:t>.</a:t>
            </a:r>
          </a:p>
          <a:p>
            <a:endParaRPr lang="en-US" altLang="ko-KR" dirty="0">
              <a:latin typeface="Rix고딕 M" panose="02020603020101020101" pitchFamily="18" charset="-127"/>
              <a:ea typeface="Rix고딕 M" panose="02020603020101020101" pitchFamily="18" charset="-127"/>
            </a:endParaRPr>
          </a:p>
          <a:p>
            <a:r>
              <a:rPr lang="en-US" altLang="ko-KR" dirty="0">
                <a:latin typeface="Rix고딕 M" panose="02020603020101020101" pitchFamily="18" charset="-127"/>
                <a:ea typeface="Rix고딕 M" panose="02020603020101020101" pitchFamily="18" charset="-127"/>
              </a:rPr>
              <a:t>2) Bot</a:t>
            </a:r>
            <a:r>
              <a:rPr lang="ko-KR" altLang="en-US" dirty="0">
                <a:latin typeface="Rix고딕 M" panose="02020603020101020101" pitchFamily="18" charset="-127"/>
                <a:ea typeface="Rix고딕 M" panose="02020603020101020101" pitchFamily="18" charset="-127"/>
              </a:rPr>
              <a:t>을 클라우드 스토리지 서비스에 접목하여</a:t>
            </a:r>
            <a:r>
              <a:rPr lang="en-US" altLang="ko-KR" dirty="0">
                <a:latin typeface="Rix고딕 M" panose="02020603020101020101" pitchFamily="18" charset="-127"/>
                <a:ea typeface="Rix고딕 M" panose="02020603020101020101" pitchFamily="18" charset="-127"/>
              </a:rPr>
              <a:t> </a:t>
            </a:r>
            <a:r>
              <a:rPr lang="ko-KR" altLang="en-US" dirty="0">
                <a:latin typeface="Rix고딕 M" panose="02020603020101020101" pitchFamily="18" charset="-127"/>
                <a:ea typeface="Rix고딕 M" panose="02020603020101020101" pitchFamily="18" charset="-127"/>
              </a:rPr>
              <a:t>메신저를 이용해 언제 어디서든 간편하게 스토리지의 접근이 가능 하도록 만들어보고자 합니다</a:t>
            </a:r>
            <a:r>
              <a:rPr lang="en-US" altLang="ko-KR" dirty="0">
                <a:latin typeface="Rix고딕 M" panose="02020603020101020101" pitchFamily="18" charset="-127"/>
                <a:ea typeface="Rix고딕 M" panose="02020603020101020101" pitchFamily="18" charset="-127"/>
              </a:rPr>
              <a:t>.</a:t>
            </a:r>
            <a:endParaRPr lang="ko-KR" altLang="en-US" dirty="0">
              <a:latin typeface="Rix고딕 M" panose="02020603020101020101" pitchFamily="18" charset="-127"/>
              <a:ea typeface="Rix고딕 M" panose="0202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4557965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>
                <a:latin typeface="Rix고딕 B" panose="02020603020101020101" pitchFamily="18" charset="-127"/>
                <a:ea typeface="Rix고딕 B" panose="02020603020101020101" pitchFamily="18" charset="-127"/>
              </a:rPr>
              <a:t>2. </a:t>
            </a:r>
            <a:r>
              <a:rPr lang="ko-KR" altLang="en-US" dirty="0">
                <a:latin typeface="Rix고딕 B" panose="02020603020101020101" pitchFamily="18" charset="-127"/>
                <a:ea typeface="Rix고딕 B" panose="02020603020101020101" pitchFamily="18" charset="-127"/>
              </a:rPr>
              <a:t>개발 환경 및 개발 언어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>
                <a:latin typeface="Rix고딕 M" panose="02020603020101020101" pitchFamily="18" charset="-127"/>
                <a:ea typeface="Rix고딕 M" panose="02020603020101020101" pitchFamily="18" charset="-127"/>
              </a:rPr>
              <a:t>1) </a:t>
            </a:r>
            <a:r>
              <a:rPr lang="ko-KR" altLang="en-US" dirty="0">
                <a:latin typeface="Rix고딕 M" panose="02020603020101020101" pitchFamily="18" charset="-127"/>
                <a:ea typeface="Rix고딕 M" panose="02020603020101020101" pitchFamily="18" charset="-127"/>
              </a:rPr>
              <a:t>개발 환경 및 도구 </a:t>
            </a:r>
            <a:endParaRPr lang="en-US" altLang="ko-KR" dirty="0">
              <a:latin typeface="Rix고딕 M" panose="02020603020101020101" pitchFamily="18" charset="-127"/>
              <a:ea typeface="Rix고딕 M" panose="02020603020101020101" pitchFamily="18" charset="-127"/>
            </a:endParaRPr>
          </a:p>
          <a:p>
            <a:pPr lvl="1"/>
            <a:r>
              <a:rPr lang="en-US" altLang="ko-KR" dirty="0">
                <a:latin typeface="Rix고딕 M" panose="02020603020101020101" pitchFamily="18" charset="-127"/>
                <a:ea typeface="Rix고딕 M" panose="02020603020101020101" pitchFamily="18" charset="-127"/>
              </a:rPr>
              <a:t>Ubuntu 16.04 LTS </a:t>
            </a:r>
          </a:p>
          <a:p>
            <a:pPr lvl="1"/>
            <a:r>
              <a:rPr lang="en-US" altLang="ko-KR" dirty="0" err="1">
                <a:latin typeface="Rix고딕 M" panose="02020603020101020101" pitchFamily="18" charset="-127"/>
                <a:ea typeface="Rix고딕 M" panose="02020603020101020101" pitchFamily="18" charset="-127"/>
              </a:rPr>
              <a:t>Github</a:t>
            </a:r>
            <a:endParaRPr lang="en-US" altLang="ko-KR" dirty="0">
              <a:latin typeface="Rix고딕 M" panose="02020603020101020101" pitchFamily="18" charset="-127"/>
              <a:ea typeface="Rix고딕 M" panose="02020603020101020101" pitchFamily="18" charset="-127"/>
            </a:endParaRPr>
          </a:p>
          <a:p>
            <a:pPr lvl="1"/>
            <a:r>
              <a:rPr lang="en-US" altLang="ko-KR" dirty="0">
                <a:latin typeface="Rix고딕 M" panose="02020603020101020101" pitchFamily="18" charset="-127"/>
                <a:ea typeface="Rix고딕 M" panose="02020603020101020101" pitchFamily="18" charset="-127"/>
              </a:rPr>
              <a:t>Slack</a:t>
            </a:r>
          </a:p>
          <a:p>
            <a:pPr lvl="1"/>
            <a:r>
              <a:rPr lang="en-US" altLang="ko-KR" dirty="0">
                <a:latin typeface="Rix고딕 M" panose="02020603020101020101" pitchFamily="18" charset="-127"/>
                <a:ea typeface="Rix고딕 M" panose="02020603020101020101" pitchFamily="18" charset="-127"/>
              </a:rPr>
              <a:t>Trello</a:t>
            </a:r>
          </a:p>
          <a:p>
            <a:pPr marL="128016" lvl="1" indent="0">
              <a:buNone/>
            </a:pPr>
            <a:endParaRPr lang="en-US" altLang="ko-KR" dirty="0">
              <a:latin typeface="Rix고딕 M" panose="02020603020101020101" pitchFamily="18" charset="-127"/>
              <a:ea typeface="Rix고딕 M" panose="02020603020101020101" pitchFamily="18" charset="-127"/>
            </a:endParaRPr>
          </a:p>
          <a:p>
            <a:r>
              <a:rPr lang="en-US" altLang="ko-KR" dirty="0">
                <a:latin typeface="Rix고딕 M" panose="02020603020101020101" pitchFamily="18" charset="-127"/>
                <a:ea typeface="Rix고딕 M" panose="02020603020101020101" pitchFamily="18" charset="-127"/>
              </a:rPr>
              <a:t>2) </a:t>
            </a:r>
            <a:r>
              <a:rPr lang="ko-KR" altLang="en-US" dirty="0">
                <a:latin typeface="Rix고딕 M" panose="02020603020101020101" pitchFamily="18" charset="-127"/>
                <a:ea typeface="Rix고딕 M" panose="02020603020101020101" pitchFamily="18" charset="-127"/>
              </a:rPr>
              <a:t>개발 언어</a:t>
            </a:r>
            <a:endParaRPr lang="en-US" altLang="ko-KR" dirty="0">
              <a:latin typeface="Rix고딕 M" panose="02020603020101020101" pitchFamily="18" charset="-127"/>
              <a:ea typeface="Rix고딕 M" panose="02020603020101020101" pitchFamily="18" charset="-127"/>
            </a:endParaRPr>
          </a:p>
          <a:p>
            <a:pPr lvl="1"/>
            <a:r>
              <a:rPr lang="en-US" altLang="ko-KR" dirty="0">
                <a:latin typeface="Rix고딕 M" panose="02020603020101020101" pitchFamily="18" charset="-127"/>
                <a:ea typeface="Rix고딕 M" panose="02020603020101020101" pitchFamily="18" charset="-127"/>
              </a:rPr>
              <a:t>Python </a:t>
            </a:r>
          </a:p>
          <a:p>
            <a:pPr lvl="1"/>
            <a:r>
              <a:rPr lang="en-US" altLang="ko-KR" dirty="0">
                <a:latin typeface="Rix고딕 M" panose="02020603020101020101" pitchFamily="18" charset="-127"/>
                <a:ea typeface="Rix고딕 M" panose="02020603020101020101" pitchFamily="18" charset="-127"/>
              </a:rPr>
              <a:t>Django</a:t>
            </a:r>
          </a:p>
          <a:p>
            <a:pPr lvl="1"/>
            <a:r>
              <a:rPr lang="en-US" altLang="ko-KR" dirty="0">
                <a:latin typeface="Rix고딕 M" panose="02020603020101020101" pitchFamily="18" charset="-127"/>
                <a:ea typeface="Rix고딕 M" panose="02020603020101020101" pitchFamily="18" charset="-127"/>
              </a:rPr>
              <a:t>APM (Apache + </a:t>
            </a:r>
            <a:r>
              <a:rPr lang="en-US" altLang="ko-KR" dirty="0" err="1">
                <a:latin typeface="Rix고딕 M" panose="02020603020101020101" pitchFamily="18" charset="-127"/>
                <a:ea typeface="Rix고딕 M" panose="02020603020101020101" pitchFamily="18" charset="-127"/>
              </a:rPr>
              <a:t>Php</a:t>
            </a:r>
            <a:r>
              <a:rPr lang="en-US" altLang="ko-KR" dirty="0">
                <a:latin typeface="Rix고딕 M" panose="02020603020101020101" pitchFamily="18" charset="-127"/>
                <a:ea typeface="Rix고딕 M" panose="02020603020101020101" pitchFamily="18" charset="-127"/>
              </a:rPr>
              <a:t> + </a:t>
            </a:r>
            <a:r>
              <a:rPr lang="en-US" altLang="ko-KR" dirty="0" err="1">
                <a:latin typeface="Rix고딕 M" panose="02020603020101020101" pitchFamily="18" charset="-127"/>
                <a:ea typeface="Rix고딕 M" panose="02020603020101020101" pitchFamily="18" charset="-127"/>
              </a:rPr>
              <a:t>Mysql</a:t>
            </a:r>
            <a:r>
              <a:rPr lang="en-US" altLang="ko-KR" dirty="0">
                <a:latin typeface="Rix고딕 M" panose="02020603020101020101" pitchFamily="18" charset="-127"/>
                <a:ea typeface="Rix고딕 M" panose="02020603020101020101" pitchFamily="18" charset="-127"/>
              </a:rPr>
              <a:t>)</a:t>
            </a:r>
          </a:p>
          <a:p>
            <a:pPr lvl="1"/>
            <a:r>
              <a:rPr lang="en-US" altLang="ko-KR" dirty="0">
                <a:latin typeface="Rix고딕 M" panose="02020603020101020101" pitchFamily="18" charset="-127"/>
                <a:ea typeface="Rix고딕 M" panose="02020603020101020101" pitchFamily="18" charset="-127"/>
              </a:rPr>
              <a:t>Node JS</a:t>
            </a:r>
          </a:p>
        </p:txBody>
      </p:sp>
    </p:spTree>
    <p:extLst>
      <p:ext uri="{BB962C8B-B14F-4D97-AF65-F5344CB8AC3E}">
        <p14:creationId xmlns:p14="http://schemas.microsoft.com/office/powerpoint/2010/main" val="6195751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>
                <a:latin typeface="Rix고딕 B" panose="02020603020101020101" pitchFamily="18" charset="-127"/>
                <a:ea typeface="Rix고딕 B" panose="02020603020101020101" pitchFamily="18" charset="-127"/>
              </a:rPr>
              <a:t>3. </a:t>
            </a:r>
            <a:r>
              <a:rPr lang="ko-KR" altLang="en-US" dirty="0">
                <a:latin typeface="Rix고딕 B" panose="02020603020101020101" pitchFamily="18" charset="-127"/>
                <a:ea typeface="Rix고딕 B" panose="02020603020101020101" pitchFamily="18" charset="-127"/>
              </a:rPr>
              <a:t>시스템 구성 및 아키텍처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>
                <a:latin typeface="Rix고딕 M" panose="02020603020101020101" pitchFamily="18" charset="-127"/>
                <a:ea typeface="Rix고딕 M" panose="02020603020101020101" pitchFamily="18" charset="-127"/>
              </a:rPr>
              <a:t>1) </a:t>
            </a:r>
            <a:r>
              <a:rPr lang="ko-KR" altLang="en-US" dirty="0">
                <a:latin typeface="Rix고딕 M" panose="02020603020101020101" pitchFamily="18" charset="-127"/>
                <a:ea typeface="Rix고딕 M" panose="02020603020101020101" pitchFamily="18" charset="-127"/>
              </a:rPr>
              <a:t>시스템 구성 </a:t>
            </a:r>
            <a:endParaRPr lang="en-US" altLang="ko-KR" dirty="0">
              <a:latin typeface="Rix고딕 M" panose="02020603020101020101" pitchFamily="18" charset="-127"/>
              <a:ea typeface="Rix고딕 M" panose="02020603020101020101" pitchFamily="18" charset="-127"/>
            </a:endParaRPr>
          </a:p>
          <a:p>
            <a:pPr lvl="1"/>
            <a:r>
              <a:rPr lang="en-US" altLang="ko-KR" dirty="0">
                <a:latin typeface="Rix고딕 M" panose="02020603020101020101" pitchFamily="18" charset="-127"/>
                <a:ea typeface="Rix고딕 M" panose="02020603020101020101" pitchFamily="18" charset="-127"/>
              </a:rPr>
              <a:t>Cloud Storage – OpenStack Platform </a:t>
            </a:r>
          </a:p>
          <a:p>
            <a:pPr lvl="1"/>
            <a:r>
              <a:rPr lang="en-US" altLang="ko-KR" dirty="0">
                <a:latin typeface="Rix고딕 M" panose="02020603020101020101" pitchFamily="18" charset="-127"/>
                <a:ea typeface="Rix고딕 M" panose="02020603020101020101" pitchFamily="18" charset="-127"/>
              </a:rPr>
              <a:t>Bot Server – Ubuntu server</a:t>
            </a:r>
          </a:p>
          <a:p>
            <a:endParaRPr lang="en-US" altLang="ko-KR" dirty="0">
              <a:latin typeface="Rix고딕 M" panose="02020603020101020101" pitchFamily="18" charset="-127"/>
              <a:ea typeface="Rix고딕 M" panose="02020603020101020101" pitchFamily="18" charset="-127"/>
            </a:endParaRPr>
          </a:p>
          <a:p>
            <a:pPr marL="0" indent="0">
              <a:buNone/>
            </a:pPr>
            <a:r>
              <a:rPr lang="en-US" altLang="ko-KR" dirty="0">
                <a:latin typeface="Rix고딕 M" panose="02020603020101020101" pitchFamily="18" charset="-127"/>
                <a:ea typeface="Rix고딕 M" panose="02020603020101020101" pitchFamily="18" charset="-127"/>
              </a:rPr>
              <a:t> 2) </a:t>
            </a:r>
            <a:r>
              <a:rPr lang="ko-KR" altLang="en-US" dirty="0">
                <a:latin typeface="Rix고딕 M" panose="02020603020101020101" pitchFamily="18" charset="-127"/>
                <a:ea typeface="Rix고딕 M" panose="02020603020101020101" pitchFamily="18" charset="-127"/>
              </a:rPr>
              <a:t>아키텍처</a:t>
            </a:r>
          </a:p>
        </p:txBody>
      </p:sp>
      <p:sp>
        <p:nvSpPr>
          <p:cNvPr id="4" name="타원 3"/>
          <p:cNvSpPr/>
          <p:nvPr/>
        </p:nvSpPr>
        <p:spPr>
          <a:xfrm>
            <a:off x="1189608" y="4962617"/>
            <a:ext cx="1677880" cy="585926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Users</a:t>
            </a:r>
            <a:endParaRPr lang="ko-KR" altLang="en-US" dirty="0"/>
          </a:p>
        </p:txBody>
      </p:sp>
      <p:sp>
        <p:nvSpPr>
          <p:cNvPr id="5" name="직사각형 4"/>
          <p:cNvSpPr/>
          <p:nvPr/>
        </p:nvSpPr>
        <p:spPr>
          <a:xfrm>
            <a:off x="3391270" y="4297680"/>
            <a:ext cx="1322773" cy="4429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Bot</a:t>
            </a:r>
            <a:endParaRPr lang="ko-KR" altLang="en-US" dirty="0"/>
          </a:p>
        </p:txBody>
      </p:sp>
      <p:sp>
        <p:nvSpPr>
          <p:cNvPr id="6" name="직사각형 5"/>
          <p:cNvSpPr/>
          <p:nvPr/>
        </p:nvSpPr>
        <p:spPr>
          <a:xfrm>
            <a:off x="3391270" y="5566299"/>
            <a:ext cx="3676464" cy="4429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Web</a:t>
            </a:r>
            <a:endParaRPr lang="ko-KR" altLang="en-US" dirty="0"/>
          </a:p>
        </p:txBody>
      </p:sp>
      <p:sp>
        <p:nvSpPr>
          <p:cNvPr id="7" name="직사각형 6"/>
          <p:cNvSpPr/>
          <p:nvPr/>
        </p:nvSpPr>
        <p:spPr>
          <a:xfrm>
            <a:off x="5744962" y="4297680"/>
            <a:ext cx="1322773" cy="4429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Bot Server</a:t>
            </a:r>
            <a:endParaRPr lang="ko-KR" altLang="en-US" dirty="0"/>
          </a:p>
        </p:txBody>
      </p:sp>
      <p:sp>
        <p:nvSpPr>
          <p:cNvPr id="9" name="오른쪽 화살표 8"/>
          <p:cNvSpPr/>
          <p:nvPr/>
        </p:nvSpPr>
        <p:spPr>
          <a:xfrm>
            <a:off x="4945417" y="4378463"/>
            <a:ext cx="568171" cy="281430"/>
          </a:xfrm>
          <a:prstGeom prst="rightArrow">
            <a:avLst/>
          </a:prstGeom>
          <a:solidFill>
            <a:schemeClr val="accent2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모서리가 둥근 직사각형 10"/>
          <p:cNvSpPr/>
          <p:nvPr/>
        </p:nvSpPr>
        <p:spPr>
          <a:xfrm>
            <a:off x="8178832" y="4378463"/>
            <a:ext cx="1884840" cy="148079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OpenStack</a:t>
            </a:r>
          </a:p>
          <a:p>
            <a:pPr algn="ctr"/>
            <a:r>
              <a:rPr lang="en-US" altLang="ko-KR" dirty="0"/>
              <a:t>(Swift)</a:t>
            </a:r>
          </a:p>
        </p:txBody>
      </p:sp>
      <p:sp>
        <p:nvSpPr>
          <p:cNvPr id="12" name="아래쪽 화살표 11"/>
          <p:cNvSpPr/>
          <p:nvPr/>
        </p:nvSpPr>
        <p:spPr>
          <a:xfrm rot="17100000">
            <a:off x="7490118" y="4182355"/>
            <a:ext cx="266330" cy="682693"/>
          </a:xfrm>
          <a:prstGeom prst="downArrow">
            <a:avLst/>
          </a:prstGeom>
          <a:solidFill>
            <a:schemeClr val="accent2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아래쪽 화살표 12"/>
          <p:cNvSpPr/>
          <p:nvPr/>
        </p:nvSpPr>
        <p:spPr>
          <a:xfrm rot="6300000">
            <a:off x="7466203" y="4510829"/>
            <a:ext cx="266330" cy="682693"/>
          </a:xfrm>
          <a:prstGeom prst="downArrow">
            <a:avLst/>
          </a:prstGeom>
          <a:solidFill>
            <a:schemeClr val="accent2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아래쪽 화살표 13"/>
          <p:cNvSpPr/>
          <p:nvPr/>
        </p:nvSpPr>
        <p:spPr>
          <a:xfrm rot="4500000">
            <a:off x="7490118" y="5161202"/>
            <a:ext cx="266330" cy="682693"/>
          </a:xfrm>
          <a:prstGeom prst="downArrow">
            <a:avLst/>
          </a:prstGeom>
          <a:solidFill>
            <a:schemeClr val="accent2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아래쪽 화살표 14"/>
          <p:cNvSpPr/>
          <p:nvPr/>
        </p:nvSpPr>
        <p:spPr>
          <a:xfrm rot="15300000">
            <a:off x="7573845" y="5489676"/>
            <a:ext cx="266330" cy="682693"/>
          </a:xfrm>
          <a:prstGeom prst="downArrow">
            <a:avLst/>
          </a:prstGeom>
          <a:solidFill>
            <a:schemeClr val="accent2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아래쪽 화살표 15"/>
          <p:cNvSpPr/>
          <p:nvPr/>
        </p:nvSpPr>
        <p:spPr>
          <a:xfrm rot="15300000">
            <a:off x="2742646" y="4319599"/>
            <a:ext cx="266330" cy="682693"/>
          </a:xfrm>
          <a:prstGeom prst="downArrow">
            <a:avLst/>
          </a:prstGeom>
          <a:solidFill>
            <a:schemeClr val="accent2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아래쪽 화살표 16"/>
          <p:cNvSpPr/>
          <p:nvPr/>
        </p:nvSpPr>
        <p:spPr>
          <a:xfrm rot="17100000">
            <a:off x="2742646" y="5447245"/>
            <a:ext cx="266330" cy="682693"/>
          </a:xfrm>
          <a:prstGeom prst="downArrow">
            <a:avLst/>
          </a:prstGeom>
          <a:solidFill>
            <a:schemeClr val="accent2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764316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>
                <a:latin typeface="Rix고딕 B" panose="02020603020101020101" pitchFamily="18" charset="-127"/>
                <a:ea typeface="Rix고딕 B" panose="02020603020101020101" pitchFamily="18" charset="-127"/>
              </a:rPr>
              <a:t>4. </a:t>
            </a:r>
            <a:r>
              <a:rPr lang="ko-KR" altLang="en-US" dirty="0">
                <a:latin typeface="Rix고딕 B" panose="02020603020101020101" pitchFamily="18" charset="-127"/>
                <a:ea typeface="Rix고딕 B" panose="02020603020101020101" pitchFamily="18" charset="-127"/>
              </a:rPr>
              <a:t>프로젝트 주요기능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>
                <a:latin typeface="Rix고딕 M" panose="02020603020101020101" pitchFamily="18" charset="-127"/>
                <a:ea typeface="Rix고딕 M" panose="02020603020101020101" pitchFamily="18" charset="-127"/>
              </a:rPr>
              <a:t>1) </a:t>
            </a:r>
            <a:r>
              <a:rPr lang="ko-KR" altLang="en-US" dirty="0">
                <a:latin typeface="Rix고딕 M" panose="02020603020101020101" pitchFamily="18" charset="-127"/>
                <a:ea typeface="Rix고딕 M" panose="02020603020101020101" pitchFamily="18" charset="-127"/>
              </a:rPr>
              <a:t>기존의 클라우드 서비스와 같은 기능을 웹으로 지원합니다</a:t>
            </a:r>
            <a:r>
              <a:rPr lang="en-US" altLang="ko-KR" dirty="0">
                <a:latin typeface="Rix고딕 M" panose="02020603020101020101" pitchFamily="18" charset="-127"/>
                <a:ea typeface="Rix고딕 M" panose="02020603020101020101" pitchFamily="18" charset="-127"/>
              </a:rPr>
              <a:t>.</a:t>
            </a:r>
          </a:p>
          <a:p>
            <a:endParaRPr lang="en-US" altLang="ko-KR" dirty="0">
              <a:latin typeface="Rix고딕 M" panose="02020603020101020101" pitchFamily="18" charset="-127"/>
              <a:ea typeface="Rix고딕 M" panose="02020603020101020101" pitchFamily="18" charset="-127"/>
            </a:endParaRPr>
          </a:p>
          <a:p>
            <a:r>
              <a:rPr lang="en-US" altLang="ko-KR" dirty="0">
                <a:latin typeface="Rix고딕 M" panose="02020603020101020101" pitchFamily="18" charset="-127"/>
                <a:ea typeface="Rix고딕 M" panose="02020603020101020101" pitchFamily="18" charset="-127"/>
              </a:rPr>
              <a:t>2) </a:t>
            </a:r>
            <a:r>
              <a:rPr lang="ko-KR" altLang="en-US" dirty="0">
                <a:latin typeface="Rix고딕 M" panose="02020603020101020101" pitchFamily="18" charset="-127"/>
                <a:ea typeface="Rix고딕 M" panose="02020603020101020101" pitchFamily="18" charset="-127"/>
              </a:rPr>
              <a:t>클라우드 서비스 기능을 </a:t>
            </a:r>
            <a:r>
              <a:rPr lang="en-US" altLang="ko-KR" dirty="0">
                <a:latin typeface="Rix고딕 M" panose="02020603020101020101" pitchFamily="18" charset="-127"/>
                <a:ea typeface="Rix고딕 M" panose="02020603020101020101" pitchFamily="18" charset="-127"/>
              </a:rPr>
              <a:t>BOT(</a:t>
            </a:r>
            <a:r>
              <a:rPr lang="ko-KR" altLang="en-US" dirty="0">
                <a:latin typeface="Rix고딕 M" panose="02020603020101020101" pitchFamily="18" charset="-127"/>
                <a:ea typeface="Rix고딕 M" panose="02020603020101020101" pitchFamily="18" charset="-127"/>
              </a:rPr>
              <a:t>카카오톡</a:t>
            </a:r>
            <a:r>
              <a:rPr lang="en-US" altLang="ko-KR" dirty="0">
                <a:latin typeface="Rix고딕 M" panose="02020603020101020101" pitchFamily="18" charset="-127"/>
                <a:ea typeface="Rix고딕 M" panose="02020603020101020101" pitchFamily="18" charset="-127"/>
              </a:rPr>
              <a:t>, </a:t>
            </a:r>
            <a:r>
              <a:rPr lang="ko-KR" altLang="en-US" dirty="0">
                <a:latin typeface="Rix고딕 M" panose="02020603020101020101" pitchFamily="18" charset="-127"/>
                <a:ea typeface="Rix고딕 M" panose="02020603020101020101" pitchFamily="18" charset="-127"/>
              </a:rPr>
              <a:t>페이스북</a:t>
            </a:r>
            <a:r>
              <a:rPr lang="en-US" altLang="ko-KR" dirty="0">
                <a:latin typeface="Rix고딕 M" panose="02020603020101020101" pitchFamily="18" charset="-127"/>
                <a:ea typeface="Rix고딕 M" panose="02020603020101020101" pitchFamily="18" charset="-127"/>
              </a:rPr>
              <a:t>..)</a:t>
            </a:r>
            <a:r>
              <a:rPr lang="ko-KR" altLang="en-US" dirty="0">
                <a:latin typeface="Rix고딕 M" panose="02020603020101020101" pitchFamily="18" charset="-127"/>
                <a:ea typeface="Rix고딕 M" panose="02020603020101020101" pitchFamily="18" charset="-127"/>
              </a:rPr>
              <a:t>을 통해 제공합니다</a:t>
            </a:r>
            <a:r>
              <a:rPr lang="en-US" altLang="ko-KR" dirty="0">
                <a:latin typeface="Rix고딕 M" panose="02020603020101020101" pitchFamily="18" charset="-127"/>
                <a:ea typeface="Rix고딕 M" panose="02020603020101020101" pitchFamily="18" charset="-127"/>
              </a:rPr>
              <a:t>.</a:t>
            </a:r>
          </a:p>
          <a:p>
            <a:pPr marL="0" indent="0">
              <a:buNone/>
            </a:pPr>
            <a:endParaRPr lang="ko-KR" altLang="en-US" dirty="0">
              <a:latin typeface="Rix고딕 M" panose="02020603020101020101" pitchFamily="18" charset="-127"/>
              <a:ea typeface="Rix고딕 M" panose="0202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7253866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>
                <a:latin typeface="Rix고딕 B" panose="02020603020101020101" pitchFamily="18" charset="-127"/>
                <a:ea typeface="Rix고딕 B" panose="02020603020101020101" pitchFamily="18" charset="-127"/>
              </a:rPr>
              <a:t>5. </a:t>
            </a:r>
            <a:r>
              <a:rPr lang="ko-KR" altLang="en-US" dirty="0">
                <a:latin typeface="Rix고딕 B" panose="02020603020101020101" pitchFamily="18" charset="-127"/>
                <a:ea typeface="Rix고딕 B" panose="02020603020101020101" pitchFamily="18" charset="-127"/>
              </a:rPr>
              <a:t>기대효과 및 활용분야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>
                <a:latin typeface="Rix고딕 M" panose="02020603020101020101" pitchFamily="18" charset="-127"/>
                <a:ea typeface="Rix고딕 M" panose="02020603020101020101" pitchFamily="18" charset="-127"/>
              </a:rPr>
              <a:t>1) </a:t>
            </a:r>
            <a:r>
              <a:rPr lang="ko-KR" altLang="en-US" dirty="0">
                <a:latin typeface="Rix고딕 M" panose="02020603020101020101" pitchFamily="18" charset="-127"/>
                <a:ea typeface="Rix고딕 M" panose="02020603020101020101" pitchFamily="18" charset="-127"/>
              </a:rPr>
              <a:t>추가적인 </a:t>
            </a:r>
            <a:r>
              <a:rPr lang="en-US" altLang="ko-KR" dirty="0">
                <a:latin typeface="Rix고딕 M" panose="02020603020101020101" pitchFamily="18" charset="-127"/>
                <a:ea typeface="Rix고딕 M" panose="02020603020101020101" pitchFamily="18" charset="-127"/>
              </a:rPr>
              <a:t>APP</a:t>
            </a:r>
            <a:r>
              <a:rPr lang="ko-KR" altLang="en-US" dirty="0">
                <a:latin typeface="Rix고딕 M" panose="02020603020101020101" pitchFamily="18" charset="-127"/>
                <a:ea typeface="Rix고딕 M" panose="02020603020101020101" pitchFamily="18" charset="-127"/>
              </a:rPr>
              <a:t>설치 없이 메신저를 통해 클라우드 서비스 이용이 가능합니다</a:t>
            </a:r>
            <a:r>
              <a:rPr lang="en-US" altLang="ko-KR" dirty="0">
                <a:latin typeface="Rix고딕 M" panose="02020603020101020101" pitchFamily="18" charset="-127"/>
                <a:ea typeface="Rix고딕 M" panose="02020603020101020101" pitchFamily="18" charset="-127"/>
              </a:rPr>
              <a:t>.</a:t>
            </a:r>
          </a:p>
          <a:p>
            <a:endParaRPr lang="en-US" altLang="ko-KR" dirty="0">
              <a:latin typeface="Rix고딕 M" panose="02020603020101020101" pitchFamily="18" charset="-127"/>
              <a:ea typeface="Rix고딕 M" panose="02020603020101020101" pitchFamily="18" charset="-127"/>
            </a:endParaRPr>
          </a:p>
          <a:p>
            <a:r>
              <a:rPr lang="en-US" altLang="ko-KR" dirty="0">
                <a:latin typeface="Rix고딕 M" panose="02020603020101020101" pitchFamily="18" charset="-127"/>
                <a:ea typeface="Rix고딕 M" panose="02020603020101020101" pitchFamily="18" charset="-127"/>
              </a:rPr>
              <a:t>2) OpenStack</a:t>
            </a:r>
            <a:r>
              <a:rPr lang="ko-KR" altLang="en-US" dirty="0">
                <a:latin typeface="Rix고딕 M" panose="02020603020101020101" pitchFamily="18" charset="-127"/>
                <a:ea typeface="Rix고딕 M" panose="02020603020101020101" pitchFamily="18" charset="-127"/>
              </a:rPr>
              <a:t>을 활용해서 클라우드 서비스를 위한 서버구축 비용이 절감됩니다</a:t>
            </a:r>
            <a:r>
              <a:rPr lang="en-US" altLang="ko-KR" dirty="0">
                <a:latin typeface="Rix고딕 M" panose="02020603020101020101" pitchFamily="18" charset="-127"/>
                <a:ea typeface="Rix고딕 M" panose="02020603020101020101" pitchFamily="18" charset="-127"/>
              </a:rPr>
              <a:t>.</a:t>
            </a:r>
          </a:p>
          <a:p>
            <a:endParaRPr lang="en-US" altLang="ko-KR" dirty="0">
              <a:latin typeface="Rix고딕 M" panose="02020603020101020101" pitchFamily="18" charset="-127"/>
              <a:ea typeface="Rix고딕 M" panose="02020603020101020101" pitchFamily="18" charset="-127"/>
            </a:endParaRPr>
          </a:p>
          <a:p>
            <a:r>
              <a:rPr lang="en-US" altLang="ko-KR" dirty="0">
                <a:latin typeface="Rix고딕 M" panose="02020603020101020101" pitchFamily="18" charset="-127"/>
                <a:ea typeface="Rix고딕 M" panose="02020603020101020101" pitchFamily="18" charset="-127"/>
              </a:rPr>
              <a:t>3) </a:t>
            </a:r>
            <a:r>
              <a:rPr lang="ko-KR" altLang="en-US" dirty="0">
                <a:latin typeface="Rix고딕 M" panose="02020603020101020101" pitchFamily="18" charset="-127"/>
                <a:ea typeface="Rix고딕 M" panose="02020603020101020101" pitchFamily="18" charset="-127"/>
              </a:rPr>
              <a:t>향후 </a:t>
            </a:r>
            <a:r>
              <a:rPr lang="en-US" altLang="ko-KR" dirty="0">
                <a:latin typeface="Rix고딕 M" panose="02020603020101020101" pitchFamily="18" charset="-127"/>
                <a:ea typeface="Rix고딕 M" panose="02020603020101020101" pitchFamily="18" charset="-127"/>
              </a:rPr>
              <a:t>BOT</a:t>
            </a:r>
            <a:r>
              <a:rPr lang="ko-KR" altLang="en-US" dirty="0">
                <a:latin typeface="Rix고딕 M" panose="02020603020101020101" pitchFamily="18" charset="-127"/>
                <a:ea typeface="Rix고딕 M" panose="02020603020101020101" pitchFamily="18" charset="-127"/>
              </a:rPr>
              <a:t> 시장의 발전에 따른 서비스의 효과가 기대됩니다</a:t>
            </a:r>
            <a:r>
              <a:rPr lang="en-US" altLang="ko-KR" dirty="0">
                <a:latin typeface="Rix고딕 M" panose="02020603020101020101" pitchFamily="18" charset="-127"/>
                <a:ea typeface="Rix고딕 M" panose="02020603020101020101" pitchFamily="18" charset="-127"/>
              </a:rPr>
              <a:t>.</a:t>
            </a:r>
          </a:p>
          <a:p>
            <a:pPr marL="0" indent="0">
              <a:buNone/>
            </a:pPr>
            <a:endParaRPr lang="en-US" altLang="ko-KR" dirty="0">
              <a:latin typeface="Rix고딕 M" panose="02020603020101020101" pitchFamily="18" charset="-127"/>
              <a:ea typeface="Rix고딕 M" panose="0202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82263620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전체">
  <a:themeElements>
    <a:clrScheme name="Integral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99CB38"/>
      </a:accent1>
      <a:accent2>
        <a:srgbClr val="63A537"/>
      </a:accent2>
      <a:accent3>
        <a:srgbClr val="E6D024"/>
      </a:accent3>
      <a:accent4>
        <a:srgbClr val="CC9700"/>
      </a:accent4>
      <a:accent5>
        <a:srgbClr val="4EB3CF"/>
      </a:accent5>
      <a:accent6>
        <a:srgbClr val="378DA6"/>
      </a:accent6>
      <a:hlink>
        <a:srgbClr val="6B9F25"/>
      </a:hlink>
      <a:folHlink>
        <a:srgbClr val="B26B02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29F68FFC-748B-4FC3-BF39-7F84A6D5840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80</TotalTime>
  <Words>221</Words>
  <Application>Microsoft Office PowerPoint</Application>
  <PresentationFormat>와이드스크린</PresentationFormat>
  <Paragraphs>45</Paragraphs>
  <Slides>7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7</vt:i4>
      </vt:variant>
    </vt:vector>
  </HeadingPairs>
  <TitlesOfParts>
    <vt:vector size="14" baseType="lpstr">
      <vt:lpstr>HY얕은샘물M</vt:lpstr>
      <vt:lpstr>Rix고딕 B</vt:lpstr>
      <vt:lpstr>Rix고딕 M</vt:lpstr>
      <vt:lpstr>Tw Cen MT</vt:lpstr>
      <vt:lpstr>Tw Cen MT Condensed</vt:lpstr>
      <vt:lpstr>Wingdings 3</vt:lpstr>
      <vt:lpstr>전체</vt:lpstr>
      <vt:lpstr>WEB(클라우드봇)</vt:lpstr>
      <vt:lpstr>목차</vt:lpstr>
      <vt:lpstr>1. 개발배경 및 목적</vt:lpstr>
      <vt:lpstr>2. 개발 환경 및 개발 언어</vt:lpstr>
      <vt:lpstr>3. 시스템 구성 및 아키텍처</vt:lpstr>
      <vt:lpstr>4. 프로젝트 주요기능</vt:lpstr>
      <vt:lpstr>5. 기대효과 및 활용분야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클라우드 봇</dc:title>
  <dc:creator>Jeahyun</dc:creator>
  <cp:lastModifiedBy>Jeahyun</cp:lastModifiedBy>
  <cp:revision>128</cp:revision>
  <dcterms:created xsi:type="dcterms:W3CDTF">2016-08-06T03:38:04Z</dcterms:created>
  <dcterms:modified xsi:type="dcterms:W3CDTF">2016-08-06T07:49:26Z</dcterms:modified>
</cp:coreProperties>
</file>